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7" r:id="rId14"/>
    <p:sldId id="268" r:id="rId15"/>
    <p:sldId id="269" r:id="rId16"/>
    <p:sldId id="275" r:id="rId17"/>
    <p:sldId id="270" r:id="rId18"/>
    <p:sldId id="274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4029F-190F-4334-BA1C-B26E9854B424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D9351-A019-47D4-92DD-0CF0B38C96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1428736"/>
            <a:ext cx="864396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MORPHOLOGY AND ULTRASTRUCTURE OF VIRUSES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1.Nucleic Acid (Viral Genome)</a:t>
            </a:r>
          </a:p>
          <a:p>
            <a:r>
              <a:rPr lang="en-US" dirty="0"/>
              <a:t>A </a:t>
            </a:r>
            <a:r>
              <a:rPr lang="en-US" dirty="0" err="1"/>
              <a:t>virion</a:t>
            </a:r>
            <a:r>
              <a:rPr lang="en-US" dirty="0"/>
              <a:t> contains only one type of nucleic acid, either DNA or RNA, as its genome but never both. 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nucleic acid may be single-stranded or double-stranded. </a:t>
            </a:r>
            <a:endParaRPr lang="en-US" dirty="0" smtClean="0"/>
          </a:p>
          <a:p>
            <a:r>
              <a:rPr lang="en-US" dirty="0" smtClean="0"/>
              <a:t>Double-stranded </a:t>
            </a:r>
            <a:r>
              <a:rPr lang="en-US" dirty="0"/>
              <a:t>RNA and single-stranded DNA are also found in many viruses. </a:t>
            </a:r>
            <a:endParaRPr lang="en-US" dirty="0" smtClean="0"/>
          </a:p>
          <a:p>
            <a:r>
              <a:rPr lang="en-US" dirty="0"/>
              <a:t>Most viral genomes are within 7 to 20 </a:t>
            </a:r>
            <a:r>
              <a:rPr lang="en-US" dirty="0" err="1"/>
              <a:t>kbp</a:t>
            </a:r>
            <a:r>
              <a:rPr lang="en-US" dirty="0"/>
              <a:t> long</a:t>
            </a:r>
            <a:r>
              <a:rPr lang="en-US" dirty="0" smtClean="0"/>
              <a:t>;</a:t>
            </a:r>
          </a:p>
          <a:p>
            <a:r>
              <a:rPr lang="en-US" dirty="0"/>
              <a:t>The viral DNA may be linear or </a:t>
            </a:r>
            <a:r>
              <a:rPr lang="en-US" dirty="0" smtClean="0"/>
              <a:t>circular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virion</a:t>
            </a:r>
            <a:r>
              <a:rPr lang="en-US" dirty="0"/>
              <a:t> may contain a single RNA or several segments of RNA. </a:t>
            </a:r>
            <a:endParaRPr lang="en-US" dirty="0" smtClean="0"/>
          </a:p>
          <a:p>
            <a:r>
              <a:rPr lang="en-US" dirty="0"/>
              <a:t> Positive sense RNA is known to have a 5’ to 3’ RNA genome and can be readily translated into proteins</a:t>
            </a:r>
            <a:r>
              <a:rPr lang="en-US" dirty="0" smtClean="0"/>
              <a:t>.</a:t>
            </a:r>
          </a:p>
          <a:p>
            <a:r>
              <a:rPr lang="en-US" dirty="0"/>
              <a:t> negative-sense RNA is known to have a 3’ to 5’ RNA genome that can’t be readily translated into proteins and needs to be transcribed to positive-sense RNA before translation.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6000792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2. </a:t>
            </a:r>
            <a:r>
              <a:rPr lang="en-US" b="1" dirty="0" err="1" smtClean="0"/>
              <a:t>Capsid</a:t>
            </a:r>
            <a:r>
              <a:rPr lang="en-US" b="1" dirty="0" smtClean="0"/>
              <a:t>:</a:t>
            </a:r>
          </a:p>
          <a:p>
            <a:r>
              <a:rPr lang="en-US" dirty="0"/>
              <a:t>The viral genomes are externally coated by a shell of proteins called </a:t>
            </a:r>
            <a:r>
              <a:rPr lang="en-US" dirty="0" err="1"/>
              <a:t>capsid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dirty="0" err="1"/>
              <a:t>Capsid</a:t>
            </a:r>
            <a:r>
              <a:rPr lang="en-US" dirty="0"/>
              <a:t> is a polymeric structure made of structural subunits called </a:t>
            </a:r>
            <a:r>
              <a:rPr lang="en-US" dirty="0" err="1" smtClean="0"/>
              <a:t>capsomers</a:t>
            </a:r>
            <a:r>
              <a:rPr lang="en-US" dirty="0" smtClean="0"/>
              <a:t>.</a:t>
            </a:r>
          </a:p>
          <a:p>
            <a:r>
              <a:rPr lang="en-US" dirty="0" err="1"/>
              <a:t>Capsid</a:t>
            </a:r>
            <a:r>
              <a:rPr lang="en-US" dirty="0"/>
              <a:t> together with enclosed nucleic acid is termed as </a:t>
            </a:r>
            <a:r>
              <a:rPr lang="en-US" dirty="0" err="1"/>
              <a:t>nucleocapsid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dirty="0" err="1"/>
              <a:t>Capsid</a:t>
            </a:r>
            <a:r>
              <a:rPr lang="en-US" dirty="0"/>
              <a:t> protects the viral genome from any physical or chemical stresses, contains attachment sites to adhere to the host cell, and helps to penetrate the host cell.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686800" cy="62865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dirty="0" smtClean="0"/>
              <a:t>3.</a:t>
            </a:r>
            <a:r>
              <a:rPr lang="en-US" b="1" dirty="0"/>
              <a:t>  Envelope </a:t>
            </a:r>
            <a:endParaRPr lang="en-US" dirty="0"/>
          </a:p>
          <a:p>
            <a:r>
              <a:rPr lang="en-US" dirty="0"/>
              <a:t>Some viruses are externally covered by a lipid </a:t>
            </a:r>
            <a:r>
              <a:rPr lang="en-US" dirty="0" err="1"/>
              <a:t>bilayer</a:t>
            </a:r>
            <a:r>
              <a:rPr lang="en-US" dirty="0"/>
              <a:t> membrane called an envelope. </a:t>
            </a:r>
            <a:endParaRPr lang="en-US" dirty="0" smtClean="0"/>
          </a:p>
          <a:p>
            <a:r>
              <a:rPr lang="en-US" dirty="0"/>
              <a:t>Viral envelopes are derived from the host’s plasma membrane; hence, they are composed of lipid </a:t>
            </a:r>
            <a:r>
              <a:rPr lang="en-US" dirty="0" err="1"/>
              <a:t>bilayers</a:t>
            </a:r>
            <a:r>
              <a:rPr lang="en-US" dirty="0"/>
              <a:t> as in the plasma membrane</a:t>
            </a:r>
            <a:r>
              <a:rPr lang="en-US" dirty="0" smtClean="0"/>
              <a:t>.</a:t>
            </a:r>
          </a:p>
          <a:p>
            <a:r>
              <a:rPr lang="en-US" dirty="0"/>
              <a:t>virus-encoded virus-specific proteins (</a:t>
            </a:r>
            <a:r>
              <a:rPr lang="en-US" dirty="0" err="1"/>
              <a:t>glycosylated</a:t>
            </a:r>
            <a:r>
              <a:rPr lang="en-US" dirty="0"/>
              <a:t> membrane proteins), also called matrix proteins, are also found in the viral envelope. </a:t>
            </a:r>
            <a:endParaRPr lang="en-US" dirty="0" smtClean="0"/>
          </a:p>
          <a:p>
            <a:r>
              <a:rPr lang="en-US" dirty="0"/>
              <a:t>membrane proteins are often demonstrated as viral spikes or knobs projecting outside the viral envelope.  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0075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Icosahedral</a:t>
            </a:r>
            <a:r>
              <a:rPr lang="en-US" b="1" dirty="0"/>
              <a:t> Structure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1546"/>
            <a:ext cx="8858280" cy="5500726"/>
          </a:xfrm>
        </p:spPr>
        <p:txBody>
          <a:bodyPr/>
          <a:lstStyle/>
          <a:p>
            <a:r>
              <a:rPr lang="en-US" dirty="0"/>
              <a:t>An </a:t>
            </a:r>
            <a:r>
              <a:rPr lang="en-US" dirty="0" err="1"/>
              <a:t>icosahedron</a:t>
            </a:r>
            <a:r>
              <a:rPr lang="en-US" dirty="0"/>
              <a:t> is a geometrical shape with 20 faces each in the shape of an equilateral triangle</a:t>
            </a:r>
            <a:r>
              <a:rPr lang="en-US" dirty="0" smtClean="0"/>
              <a:t>.</a:t>
            </a:r>
          </a:p>
          <a:p>
            <a:r>
              <a:rPr lang="en-US" dirty="0"/>
              <a:t>They nearly appear spherical in shape and </a:t>
            </a:r>
            <a:r>
              <a:rPr lang="en-US" dirty="0" smtClean="0"/>
              <a:t>initially.</a:t>
            </a:r>
          </a:p>
          <a:p>
            <a:r>
              <a:rPr lang="en-US" dirty="0"/>
              <a:t>Each triangular face is made of at least 3 </a:t>
            </a:r>
            <a:r>
              <a:rPr lang="en-US" dirty="0" err="1"/>
              <a:t>capsomers</a:t>
            </a:r>
            <a:r>
              <a:rPr lang="en-US" dirty="0"/>
              <a:t>, so at minimum 60 </a:t>
            </a:r>
            <a:r>
              <a:rPr lang="en-US" dirty="0" err="1"/>
              <a:t>capsomers</a:t>
            </a:r>
            <a:r>
              <a:rPr lang="en-US" dirty="0"/>
              <a:t> can form an </a:t>
            </a:r>
            <a:r>
              <a:rPr lang="en-US" dirty="0" err="1"/>
              <a:t>icosahedron</a:t>
            </a:r>
            <a:r>
              <a:rPr lang="en-US" dirty="0"/>
              <a:t> structure. </a:t>
            </a:r>
            <a:endParaRPr lang="en-US" dirty="0" smtClean="0"/>
          </a:p>
          <a:p>
            <a:r>
              <a:rPr lang="en-US" dirty="0" smtClean="0"/>
              <a:t>Examples: Adenovirus, and Herpes Simplex Virus.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000108"/>
            <a:ext cx="691041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2. Helical Structure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 is a spiral shape in which </a:t>
            </a:r>
            <a:r>
              <a:rPr lang="en-US" dirty="0" err="1"/>
              <a:t>capsid</a:t>
            </a:r>
            <a:r>
              <a:rPr lang="en-US" dirty="0"/>
              <a:t> curves cylindrically around a central axis (nucleic acid core</a:t>
            </a:r>
            <a:r>
              <a:rPr lang="en-US" dirty="0" smtClean="0"/>
              <a:t>).</a:t>
            </a:r>
          </a:p>
          <a:p>
            <a:r>
              <a:rPr lang="en-US" dirty="0"/>
              <a:t> In helical viruses, the viral genome coils helically and the </a:t>
            </a:r>
            <a:r>
              <a:rPr lang="en-US" dirty="0" err="1"/>
              <a:t>capsid</a:t>
            </a:r>
            <a:r>
              <a:rPr lang="en-US" dirty="0"/>
              <a:t> proteins helically wind around the viral genome forming an elongated (tube/rod-like in structure) </a:t>
            </a:r>
            <a:r>
              <a:rPr lang="en-US" dirty="0" err="1"/>
              <a:t>nucleocapsid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dirty="0"/>
              <a:t>Examples of helical viruses include </a:t>
            </a:r>
            <a:r>
              <a:rPr lang="en-US" b="1" i="1" dirty="0"/>
              <a:t>Tobacco mosaic virus, influenza virus, measles virus, mumps virus, rabies virus, Ebola virus</a:t>
            </a:r>
            <a:r>
              <a:rPr lang="en-US" dirty="0"/>
              <a:t>, etc.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842968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7874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3. Complex Structure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en-US" b="1" dirty="0" err="1"/>
              <a:t>Bacteriophages</a:t>
            </a:r>
            <a:r>
              <a:rPr lang="en-US" b="1" dirty="0"/>
              <a:t>, poxviruses, </a:t>
            </a:r>
            <a:r>
              <a:rPr lang="en-US" b="1" dirty="0" err="1"/>
              <a:t>geminiviruses</a:t>
            </a:r>
            <a:r>
              <a:rPr lang="en-US" dirty="0"/>
              <a:t>, etc. show complex structures. </a:t>
            </a:r>
            <a:endParaRPr lang="en-US" dirty="0" smtClean="0"/>
          </a:p>
          <a:p>
            <a:r>
              <a:rPr lang="en-US" dirty="0"/>
              <a:t>Many </a:t>
            </a:r>
            <a:r>
              <a:rPr lang="en-US" dirty="0" err="1"/>
              <a:t>bacteriophages</a:t>
            </a:r>
            <a:r>
              <a:rPr lang="en-US" dirty="0"/>
              <a:t> have </a:t>
            </a:r>
            <a:r>
              <a:rPr lang="en-US" dirty="0" err="1"/>
              <a:t>icosahedral</a:t>
            </a:r>
            <a:r>
              <a:rPr lang="en-US" dirty="0"/>
              <a:t> heads connected to cylindrical tail sheaths.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/>
          <a:lstStyle/>
          <a:p>
            <a:r>
              <a:rPr lang="en-US" dirty="0"/>
              <a:t>Viruses are obligatory parasitic infectious biological particles possessing only one type of nucleic acid and requiring the host cell’s </a:t>
            </a:r>
            <a:r>
              <a:rPr lang="en-US" dirty="0" smtClean="0"/>
              <a:t>mechanism </a:t>
            </a:r>
            <a:r>
              <a:rPr lang="en-US" dirty="0"/>
              <a:t>to replicate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They do not have a cellular organization and contain only one type of nucleic acid, either DNA or RNA but never both.</a:t>
            </a:r>
          </a:p>
          <a:p>
            <a:r>
              <a:rPr lang="en-US" dirty="0"/>
              <a:t>The study of viruses is called </a:t>
            </a:r>
            <a:r>
              <a:rPr lang="en-US" b="1" dirty="0"/>
              <a:t>virology</a:t>
            </a:r>
            <a:r>
              <a:rPr lang="en-US" dirty="0"/>
              <a:t> and it is one branch of </a:t>
            </a:r>
            <a:r>
              <a:rPr lang="en-US" b="1" dirty="0"/>
              <a:t>microbiology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Virus-structure-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b="1" i="1" dirty="0"/>
              <a:t>Tobacco mosaic virus (TMV)</a:t>
            </a:r>
            <a:r>
              <a:rPr lang="en-US" dirty="0"/>
              <a:t> is the first discovered virus discovered by </a:t>
            </a:r>
            <a:r>
              <a:rPr lang="en-US" dirty="0" err="1"/>
              <a:t>Martinus</a:t>
            </a:r>
            <a:r>
              <a:rPr lang="en-US" dirty="0"/>
              <a:t> </a:t>
            </a:r>
            <a:r>
              <a:rPr lang="en-US" dirty="0" err="1"/>
              <a:t>Beijerinck</a:t>
            </a:r>
            <a:r>
              <a:rPr lang="en-US" dirty="0"/>
              <a:t> in 1898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Since then, about 7000 types of viruses have been studied and well-described.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Habitat of Viruses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 in air, water, and soil, where cellular life form exists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They are isolated from everywhere including polar ice to hot water vents or volcanic regions, deep oceans to rocks of deserts, acidic lakes to hyper alkaline and </a:t>
            </a:r>
            <a:r>
              <a:rPr lang="en-US" dirty="0" err="1"/>
              <a:t>hypersaline</a:t>
            </a:r>
            <a:r>
              <a:rPr lang="en-US" dirty="0"/>
              <a:t> salt lakes, etc.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Morphology of Viruses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Size</a:t>
            </a:r>
          </a:p>
          <a:p>
            <a:r>
              <a:rPr lang="en-US" dirty="0" smtClean="0"/>
              <a:t>Structure, shape and symmetry: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Size of Viruses</a:t>
            </a:r>
            <a:br>
              <a:rPr lang="en-US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Viruses are much smaller than bacteria. </a:t>
            </a:r>
          </a:p>
          <a:p>
            <a:r>
              <a:rPr lang="en-US" smtClean="0"/>
              <a:t>The viruses range in size from 20 nm to 300 nm.</a:t>
            </a:r>
          </a:p>
          <a:p>
            <a:r>
              <a:rPr lang="en-US" smtClean="0"/>
              <a:t> Poxviruses are one of the largest viruses and parvoviruses are one of the smallest viruses.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 of Viruses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/>
              <a:t>Nucleic </a:t>
            </a:r>
            <a:r>
              <a:rPr lang="en-US" b="1" dirty="0"/>
              <a:t>Acid (Viral Genome</a:t>
            </a:r>
            <a:r>
              <a:rPr lang="en-US" b="1" dirty="0" smtClean="0"/>
              <a:t>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b="1" dirty="0" err="1"/>
              <a:t>Capsid</a:t>
            </a:r>
            <a:endParaRPr lang="en-US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b="1" dirty="0"/>
              <a:t> Envelope </a:t>
            </a:r>
            <a:endParaRPr lang="en-US" dirty="0"/>
          </a:p>
          <a:p>
            <a:pPr marL="514350" indent="-514350">
              <a:buNone/>
            </a:pPr>
            <a:endParaRPr lang="en-US" b="1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331</Words>
  <Application>Microsoft Office PowerPoint</Application>
  <PresentationFormat>On-screen Show (4:3)</PresentationFormat>
  <Paragraphs>54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INTRODUCTION</vt:lpstr>
      <vt:lpstr>Slide 3</vt:lpstr>
      <vt:lpstr>Slide 4</vt:lpstr>
      <vt:lpstr>Habitat of Viruses </vt:lpstr>
      <vt:lpstr>Morphology of Viruses</vt:lpstr>
      <vt:lpstr>Size of Viruses </vt:lpstr>
      <vt:lpstr>Structure of Viruses </vt:lpstr>
      <vt:lpstr>Slide 9</vt:lpstr>
      <vt:lpstr>Slide 10</vt:lpstr>
      <vt:lpstr>Slide 11</vt:lpstr>
      <vt:lpstr>Slide 12</vt:lpstr>
      <vt:lpstr>Slide 13</vt:lpstr>
      <vt:lpstr> </vt:lpstr>
      <vt:lpstr>1. Icosahedral Structure </vt:lpstr>
      <vt:lpstr>Slide 16</vt:lpstr>
      <vt:lpstr>2. Helical Structure </vt:lpstr>
      <vt:lpstr>Slide 18</vt:lpstr>
      <vt:lpstr>3. Complex Structure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29</cp:revision>
  <dcterms:created xsi:type="dcterms:W3CDTF">2025-03-18T17:05:39Z</dcterms:created>
  <dcterms:modified xsi:type="dcterms:W3CDTF">2025-03-19T10:18:58Z</dcterms:modified>
</cp:coreProperties>
</file>